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30"/>
  </p:notesMasterIdLst>
  <p:handoutMasterIdLst>
    <p:handoutMasterId r:id="rId31"/>
  </p:handoutMasterIdLst>
  <p:sldIdLst>
    <p:sldId id="257" r:id="rId2"/>
    <p:sldId id="292" r:id="rId3"/>
    <p:sldId id="258" r:id="rId4"/>
    <p:sldId id="354" r:id="rId5"/>
    <p:sldId id="360" r:id="rId6"/>
    <p:sldId id="385" r:id="rId7"/>
    <p:sldId id="386" r:id="rId8"/>
    <p:sldId id="394" r:id="rId9"/>
    <p:sldId id="395" r:id="rId10"/>
    <p:sldId id="387" r:id="rId11"/>
    <p:sldId id="356" r:id="rId12"/>
    <p:sldId id="361" r:id="rId13"/>
    <p:sldId id="317" r:id="rId14"/>
    <p:sldId id="285" r:id="rId15"/>
    <p:sldId id="393" r:id="rId16"/>
    <p:sldId id="286" r:id="rId17"/>
    <p:sldId id="288" r:id="rId18"/>
    <p:sldId id="287" r:id="rId19"/>
    <p:sldId id="328" r:id="rId20"/>
    <p:sldId id="396" r:id="rId21"/>
    <p:sldId id="397" r:id="rId22"/>
    <p:sldId id="398" r:id="rId23"/>
    <p:sldId id="399" r:id="rId24"/>
    <p:sldId id="400" r:id="rId25"/>
    <p:sldId id="401" r:id="rId26"/>
    <p:sldId id="402" r:id="rId27"/>
    <p:sldId id="388" r:id="rId28"/>
    <p:sldId id="278" r:id="rId29"/>
  </p:sldIdLst>
  <p:sldSz cx="9144000" cy="6858000" type="screen4x3"/>
  <p:notesSz cx="6805613" cy="9939338"/>
  <p:embeddedFontLst>
    <p:embeddedFont>
      <p:font typeface="210 옴니고딕 030" panose="02020603020101020101" pitchFamily="18" charset="-127"/>
      <p:regular r:id="rId32"/>
    </p:embeddedFont>
    <p:embeddedFont>
      <p:font typeface="나눔고딕" panose="020D0604000000000000" pitchFamily="50" charset="-127"/>
      <p:regular r:id="rId33"/>
      <p:bold r:id="rId34"/>
    </p:embeddedFont>
    <p:embeddedFont>
      <p:font typeface="맑은 고딕" panose="020B0503020000020004" pitchFamily="50" charset="-127"/>
      <p:regular r:id="rId35"/>
      <p:bold r:id="rId36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>
          <p15:clr>
            <a:srgbClr val="A4A3A4"/>
          </p15:clr>
        </p15:guide>
        <p15:guide id="2" orient="horz" pos="1164">
          <p15:clr>
            <a:srgbClr val="A4A3A4"/>
          </p15:clr>
        </p15:guide>
        <p15:guide id="3" orient="horz" pos="278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48">
          <p15:clr>
            <a:srgbClr val="A4A3A4"/>
          </p15:clr>
        </p15:guide>
        <p15:guide id="6" orient="horz" pos="559">
          <p15:clr>
            <a:srgbClr val="A4A3A4"/>
          </p15:clr>
        </p15:guide>
        <p15:guide id="7" orient="horz" pos="3866">
          <p15:clr>
            <a:srgbClr val="A4A3A4"/>
          </p15:clr>
        </p15:guide>
        <p15:guide id="8" orient="horz" pos="1664">
          <p15:clr>
            <a:srgbClr val="A4A3A4"/>
          </p15:clr>
        </p15:guide>
        <p15:guide id="9" pos="2894">
          <p15:clr>
            <a:srgbClr val="A4A3A4"/>
          </p15:clr>
        </p15:guide>
        <p15:guide id="10" pos="5528">
          <p15:clr>
            <a:srgbClr val="A4A3A4"/>
          </p15:clr>
        </p15:guide>
        <p15:guide id="11" pos="230">
          <p15:clr>
            <a:srgbClr val="A4A3A4"/>
          </p15:clr>
        </p15:guide>
        <p15:guide id="12" pos="1562">
          <p15:clr>
            <a:srgbClr val="A4A3A4"/>
          </p15:clr>
        </p15:guide>
        <p15:guide id="13" pos="4226">
          <p15:clr>
            <a:srgbClr val="A4A3A4"/>
          </p15:clr>
        </p15:guide>
        <p15:guide id="14" pos="900">
          <p15:clr>
            <a:srgbClr val="A4A3A4"/>
          </p15:clr>
        </p15:guide>
        <p15:guide id="15" pos="4910">
          <p15:clr>
            <a:srgbClr val="A4A3A4"/>
          </p15:clr>
        </p15:guide>
        <p15:guide id="16" pos="12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314E"/>
    <a:srgbClr val="3D3C3E"/>
    <a:srgbClr val="063656"/>
    <a:srgbClr val="08456E"/>
    <a:srgbClr val="569CF0"/>
    <a:srgbClr val="8DBDF7"/>
    <a:srgbClr val="5DAAFF"/>
    <a:srgbClr val="47B0FF"/>
    <a:srgbClr val="E3EAF5"/>
    <a:srgbClr val="DD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11" autoAdjust="0"/>
    <p:restoredTop sz="86364" autoAdjust="0"/>
  </p:normalViewPr>
  <p:slideViewPr>
    <p:cSldViewPr snapToGrid="0">
      <p:cViewPr varScale="1">
        <p:scale>
          <a:sx n="99" d="100"/>
          <a:sy n="99" d="100"/>
        </p:scale>
        <p:origin x="58" y="79"/>
      </p:cViewPr>
      <p:guideLst>
        <p:guide orient="horz" pos="2166"/>
        <p:guide orient="horz" pos="1164"/>
        <p:guide orient="horz" pos="278"/>
        <p:guide orient="horz" pos="848"/>
        <p:guide orient="horz" pos="1348"/>
        <p:guide orient="horz" pos="559"/>
        <p:guide orient="horz" pos="3866"/>
        <p:guide orient="horz" pos="1664"/>
        <p:guide pos="2894"/>
        <p:guide pos="5528"/>
        <p:guide pos="230"/>
        <p:guide pos="1562"/>
        <p:guide pos="4226"/>
        <p:guide pos="900"/>
        <p:guide pos="4910"/>
        <p:guide pos="1233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31"/>
        <p:guide pos="2144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207F23D9-DF40-4811-9C78-A2E2A32398DD}" type="datetimeFigureOut">
              <a:rPr lang="ko-KR" altLang="en-US" smtClean="0"/>
              <a:pPr/>
              <a:t>2021-07-16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4DD6E7B0-61C4-474B-96F1-99E4547EAD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5996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F3AF6795-A612-454E-AF7A-9192B1BEBB13}" type="datetimeFigureOut">
              <a:rPr lang="ko-KR" altLang="en-US" smtClean="0"/>
              <a:pPr/>
              <a:t>2021-07-16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550" tIns="45775" rIns="91550" bIns="45775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A0A51D67-0C14-4576-BCC5-A508196B7B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0499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5842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9872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5819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7135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01703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89503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7338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81840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32681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19393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27557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27557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27557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27557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27557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8920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38202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2340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95623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9952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8593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3660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8716-9E6A-4A24-8493-A72AA37BBD5C}" type="datetime1">
              <a:rPr lang="ko-KR" altLang="en-US" smtClean="0"/>
              <a:pPr/>
              <a:t>2021-07-16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제목을 입력하세요</a:t>
            </a:r>
            <a:endParaRPr lang="en-US" altLang="ko-KR" dirty="0"/>
          </a:p>
          <a:p>
            <a:pPr lvl="0"/>
            <a:endParaRPr lang="ko-KR" altLang="en-US" dirty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D893E-93B8-4B8A-8BD5-4FF00A5A9556}" type="datetime1">
              <a:rPr lang="ko-KR" altLang="en-US" smtClean="0"/>
              <a:pPr/>
              <a:t>2021-07-16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내용을 입력하십시오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3C14E-3BC2-4ABB-AFDC-03F6C50D0B8B}" type="datetime1">
              <a:rPr lang="ko-KR" altLang="en-US" smtClean="0"/>
              <a:pPr/>
              <a:t>2021-07-16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BCFE353A-24AE-49E2-9FB4-53150C2D7D5F}" type="datetime1">
              <a:rPr lang="ko-KR" altLang="en-US" smtClean="0"/>
              <a:pPr/>
              <a:t>2021-07-16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45647EB5-D19B-4F20-BDF9-0E9ED1B081AA}" type="datetime1">
              <a:rPr lang="ko-KR" altLang="en-US" smtClean="0"/>
              <a:pPr/>
              <a:t>2021-07-16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0C02E562-3E81-4222-A4D4-0743A1730EDA}" type="datetime1">
              <a:rPr lang="ko-KR" altLang="en-US" smtClean="0"/>
              <a:pPr/>
              <a:t>2021-07-16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49"/>
            <a:ext cx="7772400" cy="1969017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5400" b="1" spc="-2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용접로봇 자동화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1696673" cy="1752600"/>
          </a:xfrm>
          <a:ln>
            <a:noFill/>
          </a:ln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용접로봇팀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김태준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하현진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서승훈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62BD32CB-DFBB-4974-8112-0120D9E81D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DE573C-8BAB-4114-8888-F2A5A62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1-2. </a:t>
            </a:r>
            <a:r>
              <a:rPr lang="en-US" altLang="ko-KR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Realsense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Pyrealsense2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실습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EA5B-3058-4CA0-B073-66733B1B2758}"/>
              </a:ext>
            </a:extLst>
          </p:cNvPr>
          <p:cNvSpPr txBox="1"/>
          <p:nvPr/>
        </p:nvSpPr>
        <p:spPr>
          <a:xfrm>
            <a:off x="364803" y="1806700"/>
            <a:ext cx="841439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Depth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를 구분하여 거리에 따라 물체의 층을 다르게 표현하는 영상 실습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해당 결과물의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data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분석이 필요하나 어떠한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data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들을 어떻게 검출하는지 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아직 파악하지 못한 상태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B92EDC-9BDE-4ED9-AFB5-CE176C0A3010}"/>
              </a:ext>
            </a:extLst>
          </p:cNvPr>
          <p:cNvSpPr txBox="1"/>
          <p:nvPr/>
        </p:nvSpPr>
        <p:spPr>
          <a:xfrm>
            <a:off x="1882597" y="6310141"/>
            <a:ext cx="5170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[Depth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반영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3D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입체 영상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C0F8E9-751C-4EB4-ADF6-03ECFB3B94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207" y="3104462"/>
            <a:ext cx="3997733" cy="312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67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다음 주 예정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2-1. U-Net++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논문 분석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EA5B-3058-4CA0-B073-66733B1B2758}"/>
              </a:ext>
            </a:extLst>
          </p:cNvPr>
          <p:cNvSpPr txBox="1"/>
          <p:nvPr/>
        </p:nvSpPr>
        <p:spPr>
          <a:xfrm>
            <a:off x="364803" y="1806700"/>
            <a:ext cx="636263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논문을 반복해서 읽으면서 논문 파악 및 스터디 발표 자료 작성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2D1CC6-6C7E-4A42-AEE4-FA9DE60AC8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1F68C3-167E-451C-8815-76D6C10B9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804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다음 주 예정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2-2. FCN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과 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U-Net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실습코드 분석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EA5B-3058-4CA0-B073-66733B1B2758}"/>
              </a:ext>
            </a:extLst>
          </p:cNvPr>
          <p:cNvSpPr txBox="1"/>
          <p:nvPr/>
        </p:nvSpPr>
        <p:spPr>
          <a:xfrm>
            <a:off x="364803" y="1806700"/>
            <a:ext cx="543931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논문을 통해 알게 된 정보들을 예제 코드로 실습진행 예정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2D1CC6-6C7E-4A42-AEE4-FA9DE60AC8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1F68C3-167E-451C-8815-76D6C10B9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58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186945" y="2500308"/>
            <a:ext cx="6770111" cy="1389947"/>
            <a:chOff x="2362014" y="1484405"/>
            <a:chExt cx="7225457" cy="18532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952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용접 불량 검사</a:t>
              </a:r>
              <a:endPara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3FA9DA7-248E-41A7-8482-CB899B340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59B2E2-F81E-40F9-BBEB-890FC880B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553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416602" y="1268144"/>
            <a:ext cx="63045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335408" y="1382344"/>
            <a:ext cx="5246340" cy="435695"/>
          </a:xfrm>
        </p:spPr>
        <p:txBody>
          <a:bodyPr>
            <a:noAutofit/>
          </a:bodyPr>
          <a:lstStyle/>
          <a:p>
            <a:pPr algn="l"/>
            <a:r>
              <a:rPr lang="en-US" altLang="ko-KR" sz="2100" b="1" spc="-113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100" b="1" spc="-113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335409" y="2181596"/>
            <a:ext cx="6352910" cy="1434440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1-1. </a:t>
            </a:r>
            <a:r>
              <a:rPr lang="en-US" altLang="ko-KR" sz="15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정상품</a:t>
            </a: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 </a:t>
            </a:r>
            <a:r>
              <a:rPr lang="en-US" altLang="ko-KR" sz="15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제작을</a:t>
            </a: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 </a:t>
            </a:r>
            <a:r>
              <a:rPr lang="en-US" altLang="ko-KR" sz="15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위한</a:t>
            </a: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 </a:t>
            </a:r>
            <a:r>
              <a:rPr lang="en-US" altLang="ko-KR" sz="15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파라미터</a:t>
            </a: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 </a:t>
            </a:r>
            <a:r>
              <a:rPr lang="en-US" altLang="ko-KR" sz="15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탐색</a:t>
            </a: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 </a:t>
            </a:r>
            <a:r>
              <a:rPr lang="en-US" altLang="ko-KR" sz="15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실험</a:t>
            </a:r>
            <a:endParaRPr lang="en-US" altLang="ko-KR" sz="1500" b="1" dirty="0" err="1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15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1-2. </a:t>
            </a:r>
            <a:r>
              <a:rPr lang="en-US" altLang="ko-KR" sz="15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/>
              </a:rPr>
              <a:t>진행방향</a:t>
            </a:r>
            <a:endParaRPr lang="ko-KR" altLang="en-US" sz="1500" b="1" dirty="0" err="1">
              <a:solidFill>
                <a:srgbClr val="3D3C3E"/>
              </a:solidFill>
              <a:latin typeface="210 옴니고딕 030" panose="02020603020101020101" pitchFamily="18" charset="-127"/>
              <a:ea typeface="210 옴니고딕 030"/>
            </a:endParaRPr>
          </a:p>
          <a:p>
            <a:pPr marL="0" indent="0">
              <a:buNone/>
            </a:pPr>
            <a:endParaRPr lang="en-US" altLang="ko-KR" sz="15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15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ko-KR" altLang="en-US" sz="9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15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E687D0E-D682-4D3D-91FF-764C2693AA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388" y="4807301"/>
            <a:ext cx="2352265" cy="1141622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A96C97B-B2AC-4D4D-BE5E-DEE5CB19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6621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416602" y="1268144"/>
            <a:ext cx="63045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내용 개체 틀 2"/>
          <p:cNvSpPr txBox="1">
            <a:spLocks/>
          </p:cNvSpPr>
          <p:nvPr/>
        </p:nvSpPr>
        <p:spPr>
          <a:xfrm>
            <a:off x="1335409" y="1721437"/>
            <a:ext cx="6352910" cy="95658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35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E687D0E-D682-4D3D-91FF-764C2693AA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388" y="4807301"/>
            <a:ext cx="2352265" cy="1141622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1335409" y="1382344"/>
            <a:ext cx="6193826" cy="435695"/>
          </a:xfrm>
        </p:spPr>
        <p:txBody>
          <a:bodyPr>
            <a:noAutofit/>
          </a:bodyPr>
          <a:lstStyle/>
          <a:p>
            <a:r>
              <a:rPr lang="en-US" altLang="ko-KR" sz="2100" b="1" dirty="0">
                <a:solidFill>
                  <a:srgbClr val="3D3C3E"/>
                </a:solidFill>
                <a:ea typeface="맑은 고딕"/>
              </a:rPr>
              <a:t>1-1. </a:t>
            </a:r>
            <a:r>
              <a:rPr lang="ko-KR" altLang="en-US" sz="2100" b="1" dirty="0" err="1">
                <a:solidFill>
                  <a:srgbClr val="3D3C3E"/>
                </a:solidFill>
                <a:latin typeface="Malgun Gothic"/>
                <a:ea typeface="Malgun Gothic"/>
              </a:rPr>
              <a:t>정상품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제작을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위한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파라미터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탐색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실험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A69CB2-D530-47A1-9D72-E6B13A9D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1455681" y="1955418"/>
            <a:ext cx="5298003" cy="315913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500" b="1" dirty="0">
                <a:latin typeface="210 옴니고딕 030" panose="02020603020101020101" pitchFamily="18" charset="-127"/>
                <a:ea typeface="210 옴니고딕 030"/>
              </a:rPr>
              <a:t>1. </a:t>
            </a:r>
            <a:r>
              <a:rPr lang="en-US" altLang="ko-KR" sz="1500" b="1" dirty="0" err="1">
                <a:latin typeface="210 옴니고딕 030" panose="02020603020101020101" pitchFamily="18" charset="-127"/>
                <a:ea typeface="210 옴니고딕 030"/>
              </a:rPr>
              <a:t>실험</a:t>
            </a:r>
            <a:r>
              <a:rPr lang="en-US" altLang="ko-KR" sz="1500" b="1" dirty="0">
                <a:latin typeface="210 옴니고딕 030" panose="02020603020101020101" pitchFamily="18" charset="-127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 panose="02020603020101020101" pitchFamily="18" charset="-127"/>
                <a:ea typeface="210 옴니고딕 030"/>
              </a:rPr>
              <a:t>기준</a:t>
            </a:r>
            <a:r>
              <a:rPr lang="en-US" altLang="ko-KR" sz="1500" b="1" dirty="0">
                <a:latin typeface="210 옴니고딕 030" panose="02020603020101020101" pitchFamily="18" charset="-127"/>
                <a:ea typeface="210 옴니고딕 030"/>
              </a:rPr>
              <a:t>   </a:t>
            </a:r>
            <a:endParaRPr lang="ko-KR" altLang="en-US" sz="15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46B8E5A-AEA0-46ED-BE2A-7230DBF6C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951" y="3317579"/>
            <a:ext cx="2057400" cy="1200408"/>
          </a:xfrm>
          <a:prstGeom prst="rect">
            <a:avLst/>
          </a:prstGeom>
        </p:spPr>
      </p:pic>
      <p:pic>
        <p:nvPicPr>
          <p:cNvPr id="5" name="그림 5" descr="텍스트, 도구이(가) 표시된 사진&#10;&#10;자동 생성된 설명">
            <a:extLst>
              <a:ext uri="{FF2B5EF4-FFF2-40B4-BE49-F238E27FC236}">
                <a16:creationId xmlns:a16="http://schemas.microsoft.com/office/drawing/2014/main" id="{870EFC61-C6EA-46E2-B31C-5D693E6A6D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0425" y="3314702"/>
            <a:ext cx="2057400" cy="1191126"/>
          </a:xfrm>
          <a:prstGeom prst="rect">
            <a:avLst/>
          </a:prstGeom>
        </p:spPr>
      </p:pic>
      <p:pic>
        <p:nvPicPr>
          <p:cNvPr id="6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4C5C77C3-28E4-4850-96B8-47FFE3FD51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4656" y="3351192"/>
            <a:ext cx="2057400" cy="1178301"/>
          </a:xfrm>
          <a:prstGeom prst="rect">
            <a:avLst/>
          </a:prstGeom>
        </p:spPr>
      </p:pic>
      <p:pic>
        <p:nvPicPr>
          <p:cNvPr id="7" name="그림 8">
            <a:extLst>
              <a:ext uri="{FF2B5EF4-FFF2-40B4-BE49-F238E27FC236}">
                <a16:creationId xmlns:a16="http://schemas.microsoft.com/office/drawing/2014/main" id="{B69D827A-20F2-4952-B588-6ED38843AC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0427" y="2274951"/>
            <a:ext cx="2057400" cy="593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8E974F-717C-43F4-B135-089F5E130987}"/>
              </a:ext>
            </a:extLst>
          </p:cNvPr>
          <p:cNvSpPr txBox="1"/>
          <p:nvPr/>
        </p:nvSpPr>
        <p:spPr>
          <a:xfrm>
            <a:off x="1377616" y="4581023"/>
            <a:ext cx="1162551" cy="5886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 dirty="0">
                <a:solidFill>
                  <a:srgbClr val="3D3C3E"/>
                </a:solidFill>
                <a:ea typeface="+mn-lt"/>
                <a:cs typeface="+mn-lt"/>
              </a:rPr>
              <a:t>&lt;용접 속도&gt;</a:t>
            </a:r>
          </a:p>
          <a:p>
            <a:pPr algn="l"/>
            <a:endParaRPr lang="ko-KR" altLang="en-US" sz="1350" dirty="0">
              <a:ea typeface="맑은 고딕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B7F7B2-4212-4D06-8145-1FABABF0E8C4}"/>
              </a:ext>
            </a:extLst>
          </p:cNvPr>
          <p:cNvSpPr txBox="1"/>
          <p:nvPr/>
        </p:nvSpPr>
        <p:spPr>
          <a:xfrm>
            <a:off x="3949366" y="2843963"/>
            <a:ext cx="959519" cy="5886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 dirty="0">
                <a:solidFill>
                  <a:srgbClr val="3D3C3E"/>
                </a:solidFill>
                <a:ea typeface="+mn-lt"/>
                <a:cs typeface="+mn-lt"/>
              </a:rPr>
              <a:t>&lt;</a:t>
            </a:r>
            <a:r>
              <a:rPr lang="ko-KR" altLang="en-US" sz="1350" b="1" dirty="0" err="1">
                <a:solidFill>
                  <a:srgbClr val="3D3C3E"/>
                </a:solidFill>
                <a:ea typeface="+mn-lt"/>
                <a:cs typeface="+mn-lt"/>
              </a:rPr>
              <a:t>정상품</a:t>
            </a:r>
            <a:r>
              <a:rPr lang="ko-KR" altLang="en-US" sz="1350" b="1" dirty="0">
                <a:solidFill>
                  <a:srgbClr val="3D3C3E"/>
                </a:solidFill>
                <a:ea typeface="+mn-lt"/>
                <a:cs typeface="+mn-lt"/>
              </a:rPr>
              <a:t>&gt;</a:t>
            </a:r>
          </a:p>
          <a:p>
            <a:pPr algn="l"/>
            <a:endParaRPr lang="ko-KR" altLang="en-US" sz="1350" dirty="0">
              <a:ea typeface="맑은 고딕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0BBFB6-CF73-4CB8-B309-AFBFA248C8A9}"/>
              </a:ext>
            </a:extLst>
          </p:cNvPr>
          <p:cNvSpPr txBox="1"/>
          <p:nvPr/>
        </p:nvSpPr>
        <p:spPr>
          <a:xfrm>
            <a:off x="3851609" y="4581022"/>
            <a:ext cx="1162551" cy="5886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 dirty="0">
                <a:solidFill>
                  <a:srgbClr val="3D3C3E"/>
                </a:solidFill>
                <a:ea typeface="+mn-lt"/>
                <a:cs typeface="+mn-lt"/>
              </a:rPr>
              <a:t>&lt;용접 간격&gt;</a:t>
            </a:r>
            <a:endParaRPr lang="ko-KR" altLang="en-US" sz="1350" dirty="0">
              <a:solidFill>
                <a:srgbClr val="000000"/>
              </a:solidFill>
              <a:ea typeface="맑은 고딕" panose="020B0503020000020004" pitchFamily="34" charset="-127"/>
              <a:cs typeface="+mn-lt"/>
            </a:endParaRPr>
          </a:p>
          <a:p>
            <a:endParaRPr lang="ko-KR" altLang="en-US" sz="1350" dirty="0">
              <a:ea typeface="맑은 고딕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E86A4C-6FAD-4402-827A-523E0B7CA618}"/>
              </a:ext>
            </a:extLst>
          </p:cNvPr>
          <p:cNvSpPr txBox="1"/>
          <p:nvPr/>
        </p:nvSpPr>
        <p:spPr>
          <a:xfrm>
            <a:off x="6415839" y="4581023"/>
            <a:ext cx="1162551" cy="5886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 dirty="0">
                <a:solidFill>
                  <a:srgbClr val="3D3C3E"/>
                </a:solidFill>
                <a:ea typeface="+mn-lt"/>
                <a:cs typeface="+mn-lt"/>
              </a:rPr>
              <a:t>&lt;전류 세기&gt;</a:t>
            </a:r>
          </a:p>
          <a:p>
            <a:pPr algn="l"/>
            <a:endParaRPr lang="ko-KR" altLang="en-US" sz="135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07853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416602" y="1268144"/>
            <a:ext cx="63045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내용 개체 틀 2"/>
          <p:cNvSpPr txBox="1">
            <a:spLocks/>
          </p:cNvSpPr>
          <p:nvPr/>
        </p:nvSpPr>
        <p:spPr>
          <a:xfrm>
            <a:off x="1335409" y="1721437"/>
            <a:ext cx="6352910" cy="95658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35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E687D0E-D682-4D3D-91FF-764C2693AA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388" y="4807301"/>
            <a:ext cx="2352265" cy="1141622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1335409" y="1382344"/>
            <a:ext cx="6193826" cy="435695"/>
          </a:xfrm>
        </p:spPr>
        <p:txBody>
          <a:bodyPr>
            <a:noAutofit/>
          </a:bodyPr>
          <a:lstStyle/>
          <a:p>
            <a:r>
              <a:rPr lang="en-US" altLang="ko-KR" sz="2100" b="1" dirty="0">
                <a:solidFill>
                  <a:srgbClr val="3D3C3E"/>
                </a:solidFill>
                <a:ea typeface="맑은 고딕"/>
              </a:rPr>
              <a:t>1-1. </a:t>
            </a:r>
            <a:r>
              <a:rPr lang="ko-KR" altLang="en-US" sz="2100" b="1" dirty="0" err="1">
                <a:solidFill>
                  <a:srgbClr val="3D3C3E"/>
                </a:solidFill>
                <a:latin typeface="Malgun Gothic"/>
                <a:ea typeface="Malgun Gothic"/>
              </a:rPr>
              <a:t>정상품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제작을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위한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파라미터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탐색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실험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A69CB2-D530-47A1-9D72-E6B13A9D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1455681" y="1955418"/>
            <a:ext cx="5298003" cy="315913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500" b="1" dirty="0">
                <a:latin typeface="210 옴니고딕 030"/>
                <a:ea typeface="210 옴니고딕 030"/>
              </a:rPr>
              <a:t>1. </a:t>
            </a:r>
            <a:r>
              <a:rPr lang="en-US" altLang="ko-KR" sz="1500" b="1">
                <a:latin typeface="210 옴니고딕 030"/>
                <a:ea typeface="210 옴니고딕 030"/>
              </a:rPr>
              <a:t>실험 결과  - 전류</a:t>
            </a:r>
            <a:endParaRPr lang="ko-KR" altLang="en-US" sz="1500" dirty="0">
              <a:latin typeface="210 옴니고딕 030"/>
              <a:ea typeface="210 옴니고딕 030" panose="02020603020101020101" pitchFamily="18" charset="-127"/>
            </a:endParaRPr>
          </a:p>
        </p:txBody>
      </p:sp>
      <p:pic>
        <p:nvPicPr>
          <p:cNvPr id="3" name="그림 3" descr="대지, 더러운이(가) 표시된 사진&#10;&#10;자동 생성된 설명">
            <a:extLst>
              <a:ext uri="{FF2B5EF4-FFF2-40B4-BE49-F238E27FC236}">
                <a16:creationId xmlns:a16="http://schemas.microsoft.com/office/drawing/2014/main" id="{F8BCD17B-2732-42F3-8437-BBC0DA26A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8849" y="2297029"/>
            <a:ext cx="654830" cy="2183732"/>
          </a:xfrm>
          <a:prstGeom prst="rect">
            <a:avLst/>
          </a:prstGeom>
        </p:spPr>
      </p:pic>
      <p:pic>
        <p:nvPicPr>
          <p:cNvPr id="4" name="그림 4" descr="균류이(가) 표시된 사진&#10;&#10;자동 생성된 설명">
            <a:extLst>
              <a:ext uri="{FF2B5EF4-FFF2-40B4-BE49-F238E27FC236}">
                <a16:creationId xmlns:a16="http://schemas.microsoft.com/office/drawing/2014/main" id="{FB931E9B-DDEA-4407-AB39-DCF86AACA5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6976" y="2297030"/>
            <a:ext cx="666104" cy="2183732"/>
          </a:xfrm>
          <a:prstGeom prst="rect">
            <a:avLst/>
          </a:prstGeom>
        </p:spPr>
      </p:pic>
      <p:pic>
        <p:nvPicPr>
          <p:cNvPr id="6" name="그림 6" descr="실외, 더러운이(가) 표시된 사진&#10;&#10;자동 생성된 설명">
            <a:extLst>
              <a:ext uri="{FF2B5EF4-FFF2-40B4-BE49-F238E27FC236}">
                <a16:creationId xmlns:a16="http://schemas.microsoft.com/office/drawing/2014/main" id="{5F0BB9A6-CFE5-4C74-8AE5-44A53E2368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8983" y="2297029"/>
            <a:ext cx="657035" cy="2183732"/>
          </a:xfrm>
          <a:prstGeom prst="rect">
            <a:avLst/>
          </a:prstGeom>
        </p:spPr>
      </p:pic>
      <p:pic>
        <p:nvPicPr>
          <p:cNvPr id="9" name="그림 11" descr="더러운이(가) 표시된 사진&#10;&#10;자동 생성된 설명">
            <a:extLst>
              <a:ext uri="{FF2B5EF4-FFF2-40B4-BE49-F238E27FC236}">
                <a16:creationId xmlns:a16="http://schemas.microsoft.com/office/drawing/2014/main" id="{080F575E-562B-4C66-82D0-2C9D677662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1768" y="2297029"/>
            <a:ext cx="663991" cy="21837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4A4442-FBAF-40DF-AE0D-5F8BF1B69CD2}"/>
              </a:ext>
            </a:extLst>
          </p:cNvPr>
          <p:cNvSpPr txBox="1"/>
          <p:nvPr/>
        </p:nvSpPr>
        <p:spPr>
          <a:xfrm>
            <a:off x="786063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전류</a:t>
            </a:r>
            <a:endParaRPr lang="ko-KR" altLang="en-US" sz="1350" b="1" dirty="0">
              <a:solidFill>
                <a:srgbClr val="3D3C3E"/>
              </a:solidFill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용접 속도</a:t>
            </a:r>
            <a:endParaRPr lang="ko-KR" altLang="en-US" sz="1350"/>
          </a:p>
          <a:p>
            <a:pPr algn="ctr"/>
            <a:endParaRPr lang="ko-KR" altLang="en-US" sz="1350" dirty="0">
              <a:ea typeface="맑은 고딕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FA785A-536C-4D79-A466-A8667798A274}"/>
              </a:ext>
            </a:extLst>
          </p:cNvPr>
          <p:cNvSpPr txBox="1"/>
          <p:nvPr/>
        </p:nvSpPr>
        <p:spPr>
          <a:xfrm>
            <a:off x="1909010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70</a:t>
            </a:r>
            <a:endParaRPr lang="ko-KR" altLang="en-US" sz="1350" b="1" dirty="0">
              <a:solidFill>
                <a:srgbClr val="3D3C3E"/>
              </a:solidFill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맑은 고딕" panose="020F0502020204030204"/>
              </a:rPr>
              <a:t>10</a:t>
            </a:r>
            <a:endParaRPr lang="ko-KR" altLang="en-US" sz="1350" b="1" dirty="0">
              <a:solidFill>
                <a:srgbClr val="3D3C3E"/>
              </a:solidFill>
              <a:ea typeface="맑은 고딕" panose="020F0502020204030204"/>
            </a:endParaRPr>
          </a:p>
          <a:p>
            <a:pPr algn="ctr"/>
            <a:endParaRPr lang="ko-KR" altLang="en-US" sz="1350" dirty="0">
              <a:ea typeface="맑은 고딕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BC3E5C-600D-4E7C-87BD-12D1B0E9A2AC}"/>
              </a:ext>
            </a:extLst>
          </p:cNvPr>
          <p:cNvSpPr txBox="1"/>
          <p:nvPr/>
        </p:nvSpPr>
        <p:spPr>
          <a:xfrm>
            <a:off x="3342773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80</a:t>
            </a:r>
            <a:endParaRPr lang="ko-KR" altLang="en-US" sz="1350" b="1" dirty="0">
              <a:solidFill>
                <a:srgbClr val="3D3C3E"/>
              </a:solidFill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맑은 고딕" panose="020F0502020204030204"/>
              </a:rPr>
              <a:t>10</a:t>
            </a:r>
            <a:endParaRPr lang="ko-KR" altLang="en-US" sz="1350" b="1" dirty="0">
              <a:solidFill>
                <a:srgbClr val="3D3C3E"/>
              </a:solidFill>
              <a:ea typeface="맑은 고딕" panose="020F0502020204030204"/>
            </a:endParaRPr>
          </a:p>
          <a:p>
            <a:pPr algn="ctr"/>
            <a:endParaRPr lang="ko-KR" altLang="en-US" sz="1350" dirty="0">
              <a:ea typeface="맑은 고딕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4E5629-1988-4284-B070-82E8CFE5741D}"/>
              </a:ext>
            </a:extLst>
          </p:cNvPr>
          <p:cNvSpPr txBox="1"/>
          <p:nvPr/>
        </p:nvSpPr>
        <p:spPr>
          <a:xfrm>
            <a:off x="4766510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105</a:t>
            </a:r>
            <a:endParaRPr lang="ko-KR" altLang="en-US" sz="1350" b="1" dirty="0">
              <a:solidFill>
                <a:srgbClr val="3D3C3E"/>
              </a:solidFill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10</a:t>
            </a:r>
            <a:endParaRPr lang="ko-KR" altLang="en-US" sz="1350" b="1">
              <a:solidFill>
                <a:srgbClr val="3D3C3E"/>
              </a:solidFill>
              <a:ea typeface="맑은 고딕"/>
            </a:endParaRPr>
          </a:p>
          <a:p>
            <a:pPr algn="ctr"/>
            <a:endParaRPr lang="ko-KR" altLang="en-US" sz="1350" dirty="0">
              <a:ea typeface="맑은 고딕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1A561A-AE02-424D-A96E-802C69520B32}"/>
              </a:ext>
            </a:extLst>
          </p:cNvPr>
          <p:cNvSpPr txBox="1"/>
          <p:nvPr/>
        </p:nvSpPr>
        <p:spPr>
          <a:xfrm>
            <a:off x="6190247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140</a:t>
            </a:r>
            <a:endParaRPr lang="ko-KR" altLang="en-US" sz="1350" b="1" dirty="0">
              <a:solidFill>
                <a:srgbClr val="3D3C3E"/>
              </a:solidFill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맑은 고딕" panose="020F0502020204030204"/>
              </a:rPr>
              <a:t>10</a:t>
            </a:r>
            <a:endParaRPr lang="ko-KR" altLang="en-US" sz="1350" b="1" dirty="0">
              <a:solidFill>
                <a:srgbClr val="3D3C3E"/>
              </a:solidFill>
              <a:ea typeface="맑은 고딕" panose="020F0502020204030204"/>
            </a:endParaRPr>
          </a:p>
          <a:p>
            <a:pPr algn="ctr"/>
            <a:endParaRPr lang="ko-KR" altLang="en-US" sz="135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761145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416602" y="1268144"/>
            <a:ext cx="63045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내용 개체 틀 2"/>
          <p:cNvSpPr txBox="1">
            <a:spLocks/>
          </p:cNvSpPr>
          <p:nvPr/>
        </p:nvSpPr>
        <p:spPr>
          <a:xfrm>
            <a:off x="1335409" y="1721437"/>
            <a:ext cx="6352910" cy="95658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35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E687D0E-D682-4D3D-91FF-764C2693AA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388" y="4807301"/>
            <a:ext cx="2352265" cy="1141622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1335409" y="1382344"/>
            <a:ext cx="6193826" cy="435695"/>
          </a:xfrm>
        </p:spPr>
        <p:txBody>
          <a:bodyPr>
            <a:noAutofit/>
          </a:bodyPr>
          <a:lstStyle/>
          <a:p>
            <a:r>
              <a:rPr lang="en-US" altLang="ko-KR" sz="2100" b="1" dirty="0">
                <a:solidFill>
                  <a:srgbClr val="3D3C3E"/>
                </a:solidFill>
                <a:ea typeface="맑은 고딕"/>
              </a:rPr>
              <a:t>1-1. </a:t>
            </a:r>
            <a:r>
              <a:rPr lang="ko-KR" altLang="en-US" sz="2100" b="1" dirty="0" err="1">
                <a:solidFill>
                  <a:srgbClr val="3D3C3E"/>
                </a:solidFill>
                <a:latin typeface="Malgun Gothic"/>
                <a:ea typeface="Malgun Gothic"/>
              </a:rPr>
              <a:t>정상품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제작을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위한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파라미터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탐색</a:t>
            </a:r>
            <a:r>
              <a:rPr lang="en-US" altLang="ko-KR" sz="2100" b="1" dirty="0">
                <a:solidFill>
                  <a:srgbClr val="3D3C3E"/>
                </a:solidFill>
                <a:latin typeface="Malgun Gothic"/>
                <a:ea typeface="Malgun Gothic"/>
              </a:rPr>
              <a:t> </a:t>
            </a:r>
            <a:r>
              <a:rPr lang="ko-KR" altLang="en-US" sz="2100" b="1" dirty="0">
                <a:solidFill>
                  <a:srgbClr val="3D3C3E"/>
                </a:solidFill>
                <a:latin typeface="Malgun Gothic"/>
                <a:ea typeface="Malgun Gothic"/>
              </a:rPr>
              <a:t>실험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A69CB2-D530-47A1-9D72-E6B13A9D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1455681" y="1955418"/>
            <a:ext cx="5298003" cy="315913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500" b="1" dirty="0">
                <a:latin typeface="210 옴니고딕 030"/>
                <a:ea typeface="210 옴니고딕 030"/>
              </a:rPr>
              <a:t>1. </a:t>
            </a:r>
            <a:r>
              <a:rPr lang="en-US" altLang="ko-KR" sz="1500" b="1">
                <a:latin typeface="210 옴니고딕 030"/>
                <a:ea typeface="210 옴니고딕 030"/>
              </a:rPr>
              <a:t>실험 결과  - 용접 속도</a:t>
            </a:r>
            <a:endParaRPr lang="ko-KR" altLang="en-US" sz="1500" dirty="0">
              <a:latin typeface="210 옴니고딕 030"/>
              <a:ea typeface="210 옴니고딕 030" panose="02020603020101020101" pitchFamily="18" charset="-127"/>
            </a:endParaRPr>
          </a:p>
        </p:txBody>
      </p:sp>
      <p:pic>
        <p:nvPicPr>
          <p:cNvPr id="12" name="그림 13" descr="실외, 나무이(가) 표시된 사진&#10;&#10;자동 생성된 설명">
            <a:extLst>
              <a:ext uri="{FF2B5EF4-FFF2-40B4-BE49-F238E27FC236}">
                <a16:creationId xmlns:a16="http://schemas.microsoft.com/office/drawing/2014/main" id="{E5C1DA37-23BE-4601-BB4F-D41FC6A37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559" y="2297029"/>
            <a:ext cx="668988" cy="2183732"/>
          </a:xfrm>
          <a:prstGeom prst="rect">
            <a:avLst/>
          </a:prstGeom>
        </p:spPr>
      </p:pic>
      <p:pic>
        <p:nvPicPr>
          <p:cNvPr id="15" name="그림 15" descr="실외, 돌이(가) 표시된 사진&#10;&#10;자동 생성된 설명">
            <a:extLst>
              <a:ext uri="{FF2B5EF4-FFF2-40B4-BE49-F238E27FC236}">
                <a16:creationId xmlns:a16="http://schemas.microsoft.com/office/drawing/2014/main" id="{40F0094E-C5D4-4D98-843A-8C64D41152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4178" y="2297029"/>
            <a:ext cx="666752" cy="2183732"/>
          </a:xfrm>
          <a:prstGeom prst="rect">
            <a:avLst/>
          </a:prstGeom>
        </p:spPr>
      </p:pic>
      <p:pic>
        <p:nvPicPr>
          <p:cNvPr id="16" name="그림 16">
            <a:extLst>
              <a:ext uri="{FF2B5EF4-FFF2-40B4-BE49-F238E27FC236}">
                <a16:creationId xmlns:a16="http://schemas.microsoft.com/office/drawing/2014/main" id="{9CD89658-4673-4FC2-8A7F-6ED54265DB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5882" y="2297029"/>
            <a:ext cx="655818" cy="2183732"/>
          </a:xfrm>
          <a:prstGeom prst="rect">
            <a:avLst/>
          </a:prstGeom>
        </p:spPr>
      </p:pic>
      <p:pic>
        <p:nvPicPr>
          <p:cNvPr id="17" name="그림 17" descr="고양이, 흐린, 닫기이(가) 표시된 사진&#10;&#10;자동 생성된 설명">
            <a:extLst>
              <a:ext uri="{FF2B5EF4-FFF2-40B4-BE49-F238E27FC236}">
                <a16:creationId xmlns:a16="http://schemas.microsoft.com/office/drawing/2014/main" id="{69ED46A5-19AF-45D5-A406-E186D3E2EC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4106" y="2299474"/>
            <a:ext cx="664369" cy="217884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FC589F2-B8D2-4B6F-80D7-3B3DB78EA301}"/>
              </a:ext>
            </a:extLst>
          </p:cNvPr>
          <p:cNvSpPr txBox="1"/>
          <p:nvPr/>
        </p:nvSpPr>
        <p:spPr>
          <a:xfrm>
            <a:off x="786063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전류</a:t>
            </a:r>
            <a:endParaRPr lang="ko-KR" altLang="en-US" sz="1350" b="1" dirty="0">
              <a:solidFill>
                <a:srgbClr val="3D3C3E"/>
              </a:solidFill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용접 속도</a:t>
            </a:r>
            <a:endParaRPr lang="ko-KR" altLang="en-US" sz="1350"/>
          </a:p>
          <a:p>
            <a:pPr algn="ctr"/>
            <a:endParaRPr lang="ko-KR" altLang="en-US" sz="1350" dirty="0">
              <a:ea typeface="맑은 고딕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D15092-AA09-43A9-9550-34CD9B93B697}"/>
              </a:ext>
            </a:extLst>
          </p:cNvPr>
          <p:cNvSpPr txBox="1"/>
          <p:nvPr/>
        </p:nvSpPr>
        <p:spPr>
          <a:xfrm>
            <a:off x="1919036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70</a:t>
            </a:r>
            <a:endParaRPr lang="ko-KR" altLang="en-US" sz="1350" b="1" dirty="0">
              <a:solidFill>
                <a:srgbClr val="3D3C3E"/>
              </a:solidFill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맑은 고딕" panose="020F0502020204030204"/>
              </a:rPr>
              <a:t>20</a:t>
            </a:r>
            <a:endParaRPr lang="ko-KR" altLang="en-US" sz="1350" b="1" dirty="0">
              <a:solidFill>
                <a:srgbClr val="3D3C3E"/>
              </a:solidFill>
              <a:ea typeface="맑은 고딕" panose="020F0502020204030204"/>
            </a:endParaRPr>
          </a:p>
          <a:p>
            <a:pPr algn="ctr"/>
            <a:endParaRPr lang="ko-KR" altLang="en-US" sz="1350" dirty="0">
              <a:ea typeface="맑은 고딕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CE07E4-4DD5-4E75-ADAB-FE3B049A64BD}"/>
              </a:ext>
            </a:extLst>
          </p:cNvPr>
          <p:cNvSpPr txBox="1"/>
          <p:nvPr/>
        </p:nvSpPr>
        <p:spPr>
          <a:xfrm>
            <a:off x="3342773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105</a:t>
            </a:r>
            <a:endParaRPr lang="ko-KR" altLang="en-US" sz="1350" b="1" dirty="0">
              <a:solidFill>
                <a:srgbClr val="3D3C3E"/>
              </a:solidFill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맑은 고딕" panose="020F0502020204030204"/>
              </a:rPr>
              <a:t>20</a:t>
            </a:r>
            <a:endParaRPr lang="ko-KR" altLang="en-US" sz="1350" b="1" dirty="0">
              <a:solidFill>
                <a:srgbClr val="3D3C3E"/>
              </a:solidFill>
              <a:ea typeface="맑은 고딕" panose="020F0502020204030204"/>
            </a:endParaRPr>
          </a:p>
          <a:p>
            <a:pPr algn="ctr"/>
            <a:endParaRPr lang="ko-KR" altLang="en-US" sz="1350" dirty="0">
              <a:ea typeface="맑은 고딕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608899-1DFC-40B7-92A0-0524591528D2}"/>
              </a:ext>
            </a:extLst>
          </p:cNvPr>
          <p:cNvSpPr txBox="1"/>
          <p:nvPr/>
        </p:nvSpPr>
        <p:spPr>
          <a:xfrm>
            <a:off x="4766510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140</a:t>
            </a:r>
            <a:endParaRPr lang="ko-KR" altLang="en-US" sz="1350" b="1" dirty="0">
              <a:solidFill>
                <a:srgbClr val="3D3C3E"/>
              </a:solidFill>
              <a:ea typeface="+mn-lt"/>
              <a:cs typeface="+mn-lt"/>
            </a:endParaRP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3D3C3E"/>
                </a:solidFill>
                <a:ea typeface="+mn-lt"/>
                <a:cs typeface="+mn-lt"/>
              </a:rPr>
              <a:t>20</a:t>
            </a:r>
            <a:endParaRPr lang="ko-KR" altLang="en-US" sz="1350" b="1">
              <a:solidFill>
                <a:srgbClr val="3D3C3E"/>
              </a:solidFill>
              <a:ea typeface="맑은 고딕"/>
            </a:endParaRPr>
          </a:p>
          <a:p>
            <a:pPr algn="ctr"/>
            <a:endParaRPr lang="ko-KR" altLang="en-US" sz="1350" dirty="0">
              <a:ea typeface="맑은 고딕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8B05701-0166-4A33-9241-25E283AF0F92}"/>
              </a:ext>
            </a:extLst>
          </p:cNvPr>
          <p:cNvSpPr txBox="1"/>
          <p:nvPr/>
        </p:nvSpPr>
        <p:spPr>
          <a:xfrm>
            <a:off x="6190247" y="4470734"/>
            <a:ext cx="951999" cy="9417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FF0000"/>
                </a:solidFill>
                <a:ea typeface="+mn-lt"/>
                <a:cs typeface="+mn-lt"/>
              </a:rPr>
              <a:t>140</a:t>
            </a:r>
          </a:p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ko-KR" altLang="en-US" sz="1350" b="1">
                <a:solidFill>
                  <a:srgbClr val="FF0000"/>
                </a:solidFill>
                <a:ea typeface="맑은 고딕" panose="020F0502020204030204"/>
              </a:rPr>
              <a:t>30</a:t>
            </a:r>
          </a:p>
          <a:p>
            <a:pPr algn="ctr"/>
            <a:endParaRPr lang="ko-KR" altLang="en-US" sz="1350" dirty="0">
              <a:solidFill>
                <a:srgbClr val="FF0000"/>
              </a:solidFill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707885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416602" y="1268144"/>
            <a:ext cx="63045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내용 개체 틀 2"/>
          <p:cNvSpPr txBox="1">
            <a:spLocks/>
          </p:cNvSpPr>
          <p:nvPr/>
        </p:nvSpPr>
        <p:spPr>
          <a:xfrm>
            <a:off x="1335409" y="1721437"/>
            <a:ext cx="6352910" cy="95658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35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E687D0E-D682-4D3D-91FF-764C2693AA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388" y="4807301"/>
            <a:ext cx="2352265" cy="1141622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1335409" y="1382344"/>
            <a:ext cx="6193826" cy="435695"/>
          </a:xfrm>
        </p:spPr>
        <p:txBody>
          <a:bodyPr>
            <a:noAutofit/>
          </a:bodyPr>
          <a:lstStyle/>
          <a:p>
            <a:r>
              <a:rPr lang="en-US" altLang="ko-KR" sz="2100" b="1">
                <a:solidFill>
                  <a:srgbClr val="3D3C3E"/>
                </a:solidFill>
                <a:ea typeface="맑은 고딕"/>
              </a:rPr>
              <a:t>1-2. </a:t>
            </a:r>
            <a:r>
              <a:rPr lang="en-US" altLang="ko-KR" sz="2100" b="1" dirty="0">
                <a:solidFill>
                  <a:srgbClr val="3D3C3E"/>
                </a:solidFill>
                <a:latin typeface="맑은 고딕"/>
                <a:ea typeface="맑은 고딕"/>
              </a:rPr>
              <a:t>진행 방향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A69CB2-D530-47A1-9D72-E6B13A9D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1455681" y="1955418"/>
            <a:ext cx="5298003" cy="141379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500" b="1" dirty="0">
                <a:latin typeface="210 옴니고딕 030"/>
                <a:ea typeface="210 옴니고딕 030"/>
              </a:rPr>
              <a:t>1.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용접기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구매처로부터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문의</a:t>
            </a:r>
            <a:r>
              <a:rPr lang="en-US" altLang="ko-KR" sz="1500" b="1" dirty="0">
                <a:latin typeface="210 옴니고딕 030"/>
                <a:ea typeface="210 옴니고딕 030"/>
              </a:rPr>
              <a:t>   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350" b="1" dirty="0">
                <a:latin typeface="210 옴니고딕 030"/>
                <a:ea typeface="210 옴니고딕 030"/>
              </a:rPr>
              <a:t>- </a:t>
            </a:r>
            <a:r>
              <a:rPr lang="en-US" altLang="ko-KR" sz="1350" b="1" dirty="0" err="1">
                <a:latin typeface="210 옴니고딕 030"/>
                <a:ea typeface="210 옴니고딕 030"/>
              </a:rPr>
              <a:t>방문을</a:t>
            </a:r>
            <a:r>
              <a:rPr lang="en-US" altLang="ko-KR" sz="1350" b="1" dirty="0">
                <a:latin typeface="210 옴니고딕 030"/>
                <a:ea typeface="210 옴니고딕 030"/>
              </a:rPr>
              <a:t> </a:t>
            </a:r>
            <a:r>
              <a:rPr lang="en-US" altLang="ko-KR" sz="1350" b="1" dirty="0" err="1">
                <a:latin typeface="210 옴니고딕 030"/>
                <a:ea typeface="210 옴니고딕 030"/>
              </a:rPr>
              <a:t>통한</a:t>
            </a:r>
            <a:r>
              <a:rPr lang="en-US" altLang="ko-KR" sz="1350" b="1" dirty="0">
                <a:latin typeface="210 옴니고딕 030"/>
                <a:ea typeface="210 옴니고딕 030"/>
              </a:rPr>
              <a:t> </a:t>
            </a:r>
            <a:r>
              <a:rPr lang="en-US" altLang="ko-KR" sz="1350" b="1" dirty="0" err="1">
                <a:latin typeface="210 옴니고딕 030"/>
                <a:ea typeface="210 옴니고딕 030"/>
              </a:rPr>
              <a:t>교육</a:t>
            </a:r>
            <a:r>
              <a:rPr lang="en-US" altLang="ko-KR" sz="1350" b="1" dirty="0">
                <a:latin typeface="210 옴니고딕 030"/>
                <a:ea typeface="210 옴니고딕 030"/>
              </a:rPr>
              <a:t> </a:t>
            </a:r>
            <a:r>
              <a:rPr lang="en-US" altLang="ko-KR" sz="1350" b="1" dirty="0" err="1">
                <a:latin typeface="210 옴니고딕 030"/>
                <a:ea typeface="210 옴니고딕 030"/>
              </a:rPr>
              <a:t>가능</a:t>
            </a:r>
            <a:r>
              <a:rPr lang="en-US" altLang="ko-KR" sz="1350" b="1" dirty="0">
                <a:latin typeface="210 옴니고딕 030"/>
                <a:ea typeface="210 옴니고딕 030"/>
              </a:rPr>
              <a:t> (</a:t>
            </a:r>
            <a:r>
              <a:rPr lang="en-US" altLang="ko-KR" sz="1350" b="1" dirty="0" err="1">
                <a:latin typeface="210 옴니고딕 030"/>
                <a:ea typeface="210 옴니고딕 030"/>
              </a:rPr>
              <a:t>비용</a:t>
            </a:r>
            <a:r>
              <a:rPr lang="en-US" altLang="ko-KR" sz="1350" b="1" dirty="0">
                <a:latin typeface="210 옴니고딕 030"/>
                <a:ea typeface="210 옴니고딕 030"/>
              </a:rPr>
              <a:t> </a:t>
            </a:r>
            <a:r>
              <a:rPr lang="en-US" altLang="ko-KR" sz="1350" b="1" dirty="0" err="1">
                <a:latin typeface="210 옴니고딕 030"/>
                <a:ea typeface="210 옴니고딕 030"/>
              </a:rPr>
              <a:t>지불</a:t>
            </a:r>
            <a:r>
              <a:rPr lang="en-US" altLang="ko-KR" sz="1350" b="1" dirty="0">
                <a:latin typeface="210 옴니고딕 030"/>
                <a:ea typeface="210 옴니고딕 030"/>
              </a:rPr>
              <a:t> </a:t>
            </a:r>
            <a:r>
              <a:rPr lang="en-US" altLang="ko-KR" sz="1350" b="1" dirty="0" err="1">
                <a:latin typeface="210 옴니고딕 030"/>
                <a:ea typeface="210 옴니고딕 030"/>
              </a:rPr>
              <a:t>필요</a:t>
            </a:r>
            <a:r>
              <a:rPr lang="en-US" altLang="ko-KR" sz="1350" b="1" dirty="0">
                <a:latin typeface="210 옴니고딕 030"/>
                <a:ea typeface="210 옴니고딕 030"/>
              </a:rPr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350" b="1">
                <a:latin typeface="210 옴니고딕 030"/>
                <a:ea typeface="210 옴니고딕 030"/>
              </a:rPr>
              <a:t>- 실험을 진행하는데 필요한 정보를 습득</a:t>
            </a:r>
            <a:endParaRPr lang="en-US" altLang="ko-KR" sz="1350" b="1" dirty="0">
              <a:latin typeface="210 옴니고딕 030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1350" b="1" dirty="0">
              <a:latin typeface="210 옴니고딕 030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1500" b="1" dirty="0">
                <a:latin typeface="210 옴니고딕 030"/>
                <a:ea typeface="210 옴니고딕 030"/>
              </a:rPr>
              <a:t>2.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지속적인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실험을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통해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정상품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제작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파라미터</a:t>
            </a:r>
            <a:r>
              <a:rPr lang="en-US" altLang="ko-KR" sz="1500" b="1" dirty="0">
                <a:latin typeface="210 옴니고딕 030"/>
                <a:ea typeface="210 옴니고딕 030"/>
              </a:rPr>
              <a:t> </a:t>
            </a:r>
            <a:r>
              <a:rPr lang="en-US" altLang="ko-KR" sz="1500" b="1" dirty="0" err="1">
                <a:latin typeface="210 옴니고딕 030"/>
                <a:ea typeface="210 옴니고딕 030"/>
              </a:rPr>
              <a:t>탐색</a:t>
            </a:r>
            <a:endParaRPr lang="en-US" altLang="ko-KR" sz="1350" b="1" dirty="0" err="1">
              <a:latin typeface="210 옴니고딕 030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1176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186945" y="2500308"/>
            <a:ext cx="6770111" cy="1389947"/>
            <a:chOff x="2362014" y="1484405"/>
            <a:chExt cx="7225457" cy="18532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952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용접 로봇 </a:t>
              </a:r>
              <a:r>
                <a:rPr lang="en-US" altLang="ko-KR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Calibration</a:t>
              </a:r>
              <a:endPara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3FA9DA7-248E-41A7-8482-CB899B340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59B2E2-F81E-40F9-BBEB-890FC880B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412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186945" y="2500308"/>
            <a:ext cx="6770111" cy="1428035"/>
            <a:chOff x="2362014" y="1484405"/>
            <a:chExt cx="7225457" cy="190404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10033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용접 자동화</a:t>
              </a:r>
              <a:endPara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3FA9DA7-248E-41A7-8482-CB899B340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59B2E2-F81E-40F9-BBEB-890FC880B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3681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Hand Eye Calibration Solve Equation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수정</a:t>
            </a: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 flipH="1" flipV="1">
            <a:off x="1194088" y="4818442"/>
            <a:ext cx="1101436" cy="13855"/>
          </a:xfrm>
          <a:prstGeom prst="straightConnector1">
            <a:avLst/>
          </a:prstGeom>
          <a:ln w="1016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>
            <a:off x="2316308" y="4864678"/>
            <a:ext cx="5860472" cy="1399309"/>
          </a:xfrm>
          <a:prstGeom prst="straightConnector1">
            <a:avLst/>
          </a:prstGeom>
          <a:ln w="1016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1" y="4434422"/>
            <a:ext cx="12564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Camera1</a:t>
            </a:r>
          </a:p>
        </p:txBody>
      </p:sp>
      <p:cxnSp>
        <p:nvCxnSpPr>
          <p:cNvPr id="14" name="직선 화살표 연결선 13"/>
          <p:cNvCxnSpPr/>
          <p:nvPr/>
        </p:nvCxnSpPr>
        <p:spPr>
          <a:xfrm flipV="1">
            <a:off x="643370" y="6291696"/>
            <a:ext cx="7595756" cy="36891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>
            <a:off x="6431107" y="4864681"/>
            <a:ext cx="1128076" cy="41561"/>
          </a:xfrm>
          <a:prstGeom prst="straightConnector1">
            <a:avLst/>
          </a:prstGeom>
          <a:ln w="1016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V="1">
            <a:off x="664152" y="4878533"/>
            <a:ext cx="5829300" cy="1496291"/>
          </a:xfrm>
          <a:prstGeom prst="straightConnector1">
            <a:avLst/>
          </a:prstGeom>
          <a:ln w="1016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>
            <a:off x="7584498" y="4767696"/>
            <a:ext cx="550718" cy="1593273"/>
          </a:xfrm>
          <a:prstGeom prst="straightConnector1">
            <a:avLst/>
          </a:prstGeom>
          <a:ln w="1016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3690828" y="3991076"/>
            <a:ext cx="810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A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4563664" y="2910422"/>
            <a:ext cx="810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B</a:t>
            </a:r>
          </a:p>
        </p:txBody>
      </p:sp>
      <p:sp>
        <p:nvSpPr>
          <p:cNvPr id="22" name="왼쪽으로 구부러진 화살표 21"/>
          <p:cNvSpPr/>
          <p:nvPr/>
        </p:nvSpPr>
        <p:spPr>
          <a:xfrm rot="16200000">
            <a:off x="3557154" y="1706706"/>
            <a:ext cx="734291" cy="5346122"/>
          </a:xfrm>
          <a:prstGeom prst="curvedLef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왼쪽으로 구부러진 화살표 22"/>
          <p:cNvSpPr/>
          <p:nvPr/>
        </p:nvSpPr>
        <p:spPr>
          <a:xfrm rot="16200000">
            <a:off x="4319155" y="1391515"/>
            <a:ext cx="1433944" cy="5387687"/>
          </a:xfrm>
          <a:prstGeom prst="curvedLef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685381" y="4877768"/>
            <a:ext cx="810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x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6922401" y="4988604"/>
            <a:ext cx="810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299363" y="1193591"/>
            <a:ext cx="38446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b="1" dirty="0">
                <a:solidFill>
                  <a:schemeClr val="accent4"/>
                </a:solidFill>
              </a:rPr>
              <a:t>A : </a:t>
            </a:r>
            <a:r>
              <a:rPr lang="ko-KR" altLang="en-US" b="1" dirty="0">
                <a:solidFill>
                  <a:schemeClr val="accent4"/>
                </a:solidFill>
              </a:rPr>
              <a:t>두 포지션 사이의 </a:t>
            </a:r>
            <a:r>
              <a:rPr lang="en-US" altLang="ko-KR" b="1" dirty="0">
                <a:solidFill>
                  <a:schemeClr val="accent4"/>
                </a:solidFill>
              </a:rPr>
              <a:t>Camera Position </a:t>
            </a:r>
            <a:r>
              <a:rPr lang="ko-KR" altLang="en-US" b="1" dirty="0">
                <a:solidFill>
                  <a:schemeClr val="accent4"/>
                </a:solidFill>
              </a:rPr>
              <a:t>변화</a:t>
            </a:r>
            <a:endParaRPr lang="en-US" altLang="ko-KR" b="1" dirty="0">
              <a:solidFill>
                <a:schemeClr val="accent4"/>
              </a:solidFill>
            </a:endParaRPr>
          </a:p>
          <a:p>
            <a:pPr marL="342900" indent="-342900"/>
            <a:r>
              <a:rPr lang="en-US" altLang="ko-KR" b="1" dirty="0">
                <a:solidFill>
                  <a:schemeClr val="accent4"/>
                </a:solidFill>
              </a:rPr>
              <a:t>B : </a:t>
            </a:r>
            <a:r>
              <a:rPr lang="ko-KR" altLang="en-US" b="1" dirty="0">
                <a:solidFill>
                  <a:schemeClr val="accent4"/>
                </a:solidFill>
              </a:rPr>
              <a:t>두 포지션 사이의 </a:t>
            </a:r>
            <a:r>
              <a:rPr lang="en-US" altLang="ko-KR" b="1" dirty="0">
                <a:solidFill>
                  <a:schemeClr val="accent4"/>
                </a:solidFill>
              </a:rPr>
              <a:t>Robot Base</a:t>
            </a:r>
            <a:r>
              <a:rPr lang="ko-KR" altLang="en-US" b="1" dirty="0">
                <a:solidFill>
                  <a:schemeClr val="accent4"/>
                </a:solidFill>
              </a:rPr>
              <a:t>의</a:t>
            </a:r>
            <a:r>
              <a:rPr lang="en-US" altLang="ko-KR" b="1" dirty="0">
                <a:solidFill>
                  <a:schemeClr val="accent4"/>
                </a:solidFill>
              </a:rPr>
              <a:t> </a:t>
            </a:r>
            <a:r>
              <a:rPr lang="ko-KR" altLang="en-US" b="1" dirty="0">
                <a:solidFill>
                  <a:schemeClr val="accent4"/>
                </a:solidFill>
              </a:rPr>
              <a:t>변화</a:t>
            </a:r>
            <a:endParaRPr lang="en-US" altLang="ko-KR" b="1" dirty="0">
              <a:solidFill>
                <a:schemeClr val="accent4"/>
              </a:solidFill>
            </a:endParaRPr>
          </a:p>
          <a:p>
            <a:pPr marL="342900" indent="-342900"/>
            <a:endParaRPr lang="en-US" altLang="ko-KR" b="1" dirty="0">
              <a:solidFill>
                <a:schemeClr val="accent4"/>
              </a:solidFill>
            </a:endParaRPr>
          </a:p>
          <a:p>
            <a:pPr marL="342900" indent="-342900"/>
            <a:r>
              <a:rPr lang="en-US" altLang="ko-KR" b="1" dirty="0">
                <a:solidFill>
                  <a:schemeClr val="accent4"/>
                </a:solidFill>
              </a:rPr>
              <a:t>X : Eye </a:t>
            </a:r>
            <a:r>
              <a:rPr lang="ko-KR" altLang="en-US" b="1" dirty="0">
                <a:solidFill>
                  <a:schemeClr val="accent4"/>
                </a:solidFill>
              </a:rPr>
              <a:t>와 </a:t>
            </a:r>
            <a:r>
              <a:rPr lang="en-US" altLang="ko-KR" b="1" dirty="0">
                <a:solidFill>
                  <a:schemeClr val="accent4"/>
                </a:solidFill>
              </a:rPr>
              <a:t>Base </a:t>
            </a:r>
            <a:r>
              <a:rPr lang="ko-KR" altLang="en-US" b="1" dirty="0">
                <a:solidFill>
                  <a:schemeClr val="accent4"/>
                </a:solidFill>
              </a:rPr>
              <a:t>사이의 </a:t>
            </a:r>
            <a:r>
              <a:rPr lang="en-US" altLang="ko-KR" b="1" dirty="0">
                <a:solidFill>
                  <a:schemeClr val="accent4"/>
                </a:solidFill>
              </a:rPr>
              <a:t>Transform  Matrix</a:t>
            </a:r>
            <a:endParaRPr lang="ko-KR" altLang="en-US" b="1" dirty="0">
              <a:solidFill>
                <a:schemeClr val="accent4"/>
              </a:solidFill>
            </a:endParaRPr>
          </a:p>
        </p:txBody>
      </p:sp>
      <p:cxnSp>
        <p:nvCxnSpPr>
          <p:cNvPr id="27" name="직선 화살표 연결선 26"/>
          <p:cNvCxnSpPr/>
          <p:nvPr/>
        </p:nvCxnSpPr>
        <p:spPr>
          <a:xfrm flipV="1">
            <a:off x="674545" y="4823116"/>
            <a:ext cx="633845" cy="1510145"/>
          </a:xfrm>
          <a:prstGeom prst="straightConnector1">
            <a:avLst/>
          </a:prstGeom>
          <a:ln w="1016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583945" y="5390385"/>
            <a:ext cx="810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A1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2869945" y="5348822"/>
            <a:ext cx="810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A2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5363764" y="5625913"/>
            <a:ext cx="810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B1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7888755" y="5099440"/>
            <a:ext cx="810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B2</a:t>
            </a:r>
          </a:p>
        </p:txBody>
      </p:sp>
      <p:pic>
        <p:nvPicPr>
          <p:cNvPr id="33" name="Picture 4" descr="C:\Users\user\Desktop\poasfsx.JPG"/>
          <p:cNvPicPr>
            <a:picLocks noChangeAspect="1" noChangeArrowheads="1"/>
          </p:cNvPicPr>
          <p:nvPr/>
        </p:nvPicPr>
        <p:blipFill>
          <a:blip r:embed="rId3" cstate="print"/>
          <a:srcRect t="32020"/>
          <a:stretch>
            <a:fillRect/>
          </a:stretch>
        </p:blipFill>
        <p:spPr bwMode="auto">
          <a:xfrm>
            <a:off x="342900" y="1449532"/>
            <a:ext cx="3971925" cy="1092187"/>
          </a:xfrm>
          <a:prstGeom prst="rect">
            <a:avLst/>
          </a:prstGeom>
          <a:noFill/>
        </p:spPr>
      </p:pic>
      <p:sp>
        <p:nvSpPr>
          <p:cNvPr id="34" name="타원 33"/>
          <p:cNvSpPr/>
          <p:nvPr/>
        </p:nvSpPr>
        <p:spPr>
          <a:xfrm>
            <a:off x="1152526" y="4130387"/>
            <a:ext cx="1288472" cy="1343890"/>
          </a:xfrm>
          <a:prstGeom prst="ellips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6389544" y="4171950"/>
            <a:ext cx="1288472" cy="1343890"/>
          </a:xfrm>
          <a:prstGeom prst="ellips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5105400" y="4503695"/>
            <a:ext cx="12010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Camera2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7200900" y="3846219"/>
            <a:ext cx="17716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Robot - Base2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0" y="6488668"/>
            <a:ext cx="1511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Calibration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7149966" y="6488668"/>
            <a:ext cx="17273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End - </a:t>
            </a:r>
            <a:r>
              <a:rPr lang="en-US" altLang="ko-KR" dirty="0" err="1"/>
              <a:t>Effector</a:t>
            </a:r>
            <a:endParaRPr lang="en-US" altLang="ko-KR" dirty="0"/>
          </a:p>
        </p:txBody>
      </p:sp>
      <p:sp>
        <p:nvSpPr>
          <p:cNvPr id="13" name="직사각형 12"/>
          <p:cNvSpPr/>
          <p:nvPr/>
        </p:nvSpPr>
        <p:spPr>
          <a:xfrm>
            <a:off x="2528392" y="4595231"/>
            <a:ext cx="18150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Robot - Base1</a:t>
            </a:r>
          </a:p>
        </p:txBody>
      </p:sp>
    </p:spTree>
    <p:extLst>
      <p:ext uri="{BB962C8B-B14F-4D97-AF65-F5344CB8AC3E}">
        <p14:creationId xmlns:p14="http://schemas.microsoft.com/office/powerpoint/2010/main" val="29146360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Hand – Eye Calibration Apply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1026" name="Picture 2" descr="C:\Users\cailab\Desktop\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678330"/>
            <a:ext cx="5005137" cy="3131515"/>
          </a:xfrm>
          <a:prstGeom prst="rect">
            <a:avLst/>
          </a:prstGeom>
          <a:noFill/>
        </p:spPr>
      </p:pic>
      <p:sp>
        <p:nvSpPr>
          <p:cNvPr id="9" name="직사각형 8"/>
          <p:cNvSpPr/>
          <p:nvPr/>
        </p:nvSpPr>
        <p:spPr>
          <a:xfrm>
            <a:off x="2883770" y="3403032"/>
            <a:ext cx="899425" cy="76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7" name="Picture 3" descr="C:\Users\cailab\Desktop\22.PNG"/>
          <p:cNvPicPr>
            <a:picLocks noChangeAspect="1" noChangeArrowheads="1"/>
          </p:cNvPicPr>
          <p:nvPr/>
        </p:nvPicPr>
        <p:blipFill>
          <a:blip r:embed="rId4"/>
          <a:srcRect r="3633" b="29573"/>
          <a:stretch>
            <a:fillRect/>
          </a:stretch>
        </p:blipFill>
        <p:spPr bwMode="auto">
          <a:xfrm>
            <a:off x="2849181" y="3576862"/>
            <a:ext cx="6294819" cy="32811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941814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3.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향후계획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AutoNum type="arabicPeriod"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Camera Extrinsic Parameter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 대한 검증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AutoNum type="arabicPeriod" startAt="2"/>
            </a:pP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중간 결과인 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TVEC, RVEC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의 단위 파악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AutoNum type="arabicPeriod" startAt="2"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AutoNum type="arabicPeriod" startAt="2"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3.   Hand Eye Calibration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 적용된 작업수행하도록 코드 변경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 Hand – Eye Calibration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환경 구성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89A2DA3-1E19-4FE9-B835-98AEDFC77F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717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3. Hand – Eye Calibration Apply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23</a:t>
            </a:fld>
            <a:endParaRPr lang="ko-KR" altLang="en-US"/>
          </a:p>
        </p:txBody>
      </p:sp>
      <p:pic>
        <p:nvPicPr>
          <p:cNvPr id="1028" name="Picture 4" descr="C:\Users\cailab\Desktop\33.PNG"/>
          <p:cNvPicPr>
            <a:picLocks noChangeAspect="1" noChangeArrowheads="1"/>
          </p:cNvPicPr>
          <p:nvPr/>
        </p:nvPicPr>
        <p:blipFill>
          <a:blip r:embed="rId3"/>
          <a:srcRect l="28326" t="26246" r="34035" b="43967"/>
          <a:stretch>
            <a:fillRect/>
          </a:stretch>
        </p:blipFill>
        <p:spPr bwMode="auto">
          <a:xfrm>
            <a:off x="0" y="2040555"/>
            <a:ext cx="4398745" cy="2183920"/>
          </a:xfrm>
          <a:prstGeom prst="rect">
            <a:avLst/>
          </a:prstGeom>
          <a:noFill/>
        </p:spPr>
      </p:pic>
      <p:pic>
        <p:nvPicPr>
          <p:cNvPr id="1026" name="Picture 2" descr="C:\Users\cailab\Desktop\asf.PNG"/>
          <p:cNvPicPr>
            <a:picLocks noChangeAspect="1" noChangeArrowheads="1"/>
          </p:cNvPicPr>
          <p:nvPr/>
        </p:nvPicPr>
        <p:blipFill>
          <a:blip r:embed="rId4"/>
          <a:srcRect t="5032" r="16428" b="12463"/>
          <a:stretch>
            <a:fillRect/>
          </a:stretch>
        </p:blipFill>
        <p:spPr bwMode="auto">
          <a:xfrm>
            <a:off x="4617269" y="2107932"/>
            <a:ext cx="4526731" cy="37249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24444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Hand – Eye Calibration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환경 제한</a:t>
            </a: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24</a:t>
            </a:fld>
            <a:endParaRPr lang="ko-KR" altLang="en-US"/>
          </a:p>
        </p:txBody>
      </p:sp>
      <p:pic>
        <p:nvPicPr>
          <p:cNvPr id="2050" name="Picture 2" descr="C:\Users\cailab\Desktop\KakaoTalk_20210714_141957237.jpg"/>
          <p:cNvPicPr>
            <a:picLocks noChangeAspect="1" noChangeArrowheads="1"/>
          </p:cNvPicPr>
          <p:nvPr/>
        </p:nvPicPr>
        <p:blipFill>
          <a:blip r:embed="rId3" cstate="print"/>
          <a:srcRect l="2439" r="6098"/>
          <a:stretch>
            <a:fillRect/>
          </a:stretch>
        </p:blipFill>
        <p:spPr bwMode="auto">
          <a:xfrm>
            <a:off x="0" y="2071838"/>
            <a:ext cx="4398745" cy="3551721"/>
          </a:xfrm>
          <a:prstGeom prst="rect">
            <a:avLst/>
          </a:prstGeom>
          <a:noFill/>
        </p:spPr>
      </p:pic>
      <p:pic>
        <p:nvPicPr>
          <p:cNvPr id="2051" name="Picture 3" descr="C:\Users\cailab\Desktop\KakaoTalk_20210714_141957237_01.jpg"/>
          <p:cNvPicPr>
            <a:picLocks noChangeAspect="1" noChangeArrowheads="1"/>
          </p:cNvPicPr>
          <p:nvPr/>
        </p:nvPicPr>
        <p:blipFill>
          <a:blip r:embed="rId4" cstate="print"/>
          <a:srcRect r="7503"/>
          <a:stretch>
            <a:fillRect/>
          </a:stretch>
        </p:blipFill>
        <p:spPr bwMode="auto">
          <a:xfrm>
            <a:off x="4751806" y="2069430"/>
            <a:ext cx="4392194" cy="35613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09462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857674" y="1953928"/>
            <a:ext cx="5419023" cy="41388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868329" y="5688529"/>
            <a:ext cx="2387065" cy="41388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550120" y="5024385"/>
            <a:ext cx="964129" cy="36255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 rot="4379447">
            <a:off x="5360373" y="4746913"/>
            <a:ext cx="2021744" cy="5470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871410" y="5505650"/>
            <a:ext cx="1328285" cy="57591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 rot="3167028">
            <a:off x="5173729" y="3411386"/>
            <a:ext cx="1279574" cy="5470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5792803" y="3792351"/>
            <a:ext cx="646497" cy="616019"/>
          </a:xfrm>
          <a:prstGeom prst="ellipse">
            <a:avLst/>
          </a:prstGeom>
          <a:solidFill>
            <a:srgbClr val="47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 rot="19005064">
            <a:off x="3969834" y="3905245"/>
            <a:ext cx="1151532" cy="894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 rot="19005064">
            <a:off x="4503132" y="3202287"/>
            <a:ext cx="1151532" cy="5470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5088554" y="2876347"/>
            <a:ext cx="646497" cy="616019"/>
          </a:xfrm>
          <a:prstGeom prst="ellipse">
            <a:avLst/>
          </a:prstGeom>
          <a:solidFill>
            <a:srgbClr val="47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 rot="19005064">
            <a:off x="4456056" y="3628962"/>
            <a:ext cx="611083" cy="3050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6195459" y="5301913"/>
            <a:ext cx="646497" cy="616019"/>
          </a:xfrm>
          <a:prstGeom prst="ellipse">
            <a:avLst/>
          </a:prstGeom>
          <a:solidFill>
            <a:srgbClr val="47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184358" y="5380521"/>
            <a:ext cx="1734152" cy="4219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3708349" y="3031956"/>
            <a:ext cx="728899" cy="2007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870375" y="3166711"/>
            <a:ext cx="422494" cy="1125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>
            <a:stCxn id="25" idx="1"/>
          </p:cNvCxnSpPr>
          <p:nvPr/>
        </p:nvCxnSpPr>
        <p:spPr>
          <a:xfrm rot="10800000" flipV="1">
            <a:off x="3272591" y="3222978"/>
            <a:ext cx="597785" cy="211904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rot="16200000" flipH="1">
            <a:off x="3549886" y="3992646"/>
            <a:ext cx="2091772" cy="62623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제목 1"/>
          <p:cNvSpPr txBox="1">
            <a:spLocks/>
          </p:cNvSpPr>
          <p:nvPr/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-15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4. Hand – Eye Calibration </a:t>
            </a:r>
            <a:r>
              <a:rPr kumimoji="0" lang="ko-KR" altLang="en-US" sz="2800" b="1" i="0" u="none" strike="noStrike" kern="1200" cap="none" spc="-15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환경 제한</a:t>
            </a:r>
            <a:endParaRPr kumimoji="0" lang="ko-KR" altLang="en-US" sz="2800" b="1" i="0" u="none" strike="noStrike" kern="1200" cap="none" spc="-15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070194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>
            <a:off x="1876924" y="1963554"/>
            <a:ext cx="5419023" cy="41388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 rot="4379447">
            <a:off x="5379623" y="4756539"/>
            <a:ext cx="2021744" cy="5470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890660" y="5515276"/>
            <a:ext cx="1328285" cy="57591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 rot="19346144">
            <a:off x="4990850" y="4345037"/>
            <a:ext cx="1279574" cy="5470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5783178" y="3898226"/>
            <a:ext cx="646497" cy="616019"/>
          </a:xfrm>
          <a:prstGeom prst="ellipse">
            <a:avLst/>
          </a:prstGeom>
          <a:solidFill>
            <a:srgbClr val="47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 rot="3158937">
            <a:off x="4146998" y="4289944"/>
            <a:ext cx="1151532" cy="5470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684292" y="4734023"/>
            <a:ext cx="646497" cy="616019"/>
          </a:xfrm>
          <a:prstGeom prst="ellipse">
            <a:avLst/>
          </a:prstGeom>
          <a:solidFill>
            <a:srgbClr val="47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 rot="3124957">
            <a:off x="4080669" y="3985098"/>
            <a:ext cx="611083" cy="3050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6214709" y="5311539"/>
            <a:ext cx="646497" cy="616019"/>
          </a:xfrm>
          <a:prstGeom prst="ellipse">
            <a:avLst/>
          </a:prstGeom>
          <a:solidFill>
            <a:srgbClr val="47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 rot="19310160">
            <a:off x="3683010" y="3662380"/>
            <a:ext cx="964129" cy="3928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rot="19310160">
            <a:off x="4263406" y="3619060"/>
            <a:ext cx="320400" cy="12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19310160">
            <a:off x="3934543" y="3704082"/>
            <a:ext cx="320400" cy="12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 rot="19310160">
            <a:off x="4086943" y="3914234"/>
            <a:ext cx="320400" cy="12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 rot="19310160">
            <a:off x="3750059" y="4000859"/>
            <a:ext cx="320400" cy="12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1" name="Picture 3" descr="C:\Users\cailab\Downloads\sfg-removebg-preview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70232" y="4831882"/>
            <a:ext cx="809160" cy="730217"/>
          </a:xfrm>
          <a:prstGeom prst="rect">
            <a:avLst/>
          </a:prstGeom>
          <a:noFill/>
        </p:spPr>
      </p:pic>
      <p:sp>
        <p:nvSpPr>
          <p:cNvPr id="40" name="직사각형 39"/>
          <p:cNvSpPr/>
          <p:nvPr/>
        </p:nvSpPr>
        <p:spPr>
          <a:xfrm>
            <a:off x="2887579" y="5698155"/>
            <a:ext cx="2387065" cy="41388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3569370" y="5034011"/>
            <a:ext cx="964129" cy="36255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203608" y="5390147"/>
            <a:ext cx="1734152" cy="4219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727599" y="3041582"/>
            <a:ext cx="728899" cy="2007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3889625" y="3176337"/>
            <a:ext cx="422494" cy="1125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5" name="직선 연결선 44"/>
          <p:cNvCxnSpPr>
            <a:stCxn id="44" idx="1"/>
          </p:cNvCxnSpPr>
          <p:nvPr/>
        </p:nvCxnSpPr>
        <p:spPr>
          <a:xfrm rot="10800000" flipV="1">
            <a:off x="3291841" y="3232604"/>
            <a:ext cx="597785" cy="211904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 rot="16200000" flipH="1">
            <a:off x="3569136" y="4002272"/>
            <a:ext cx="2091772" cy="62623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제목 1"/>
          <p:cNvSpPr txBox="1">
            <a:spLocks/>
          </p:cNvSpPr>
          <p:nvPr/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-15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4. Hand – Eye Calibration </a:t>
            </a:r>
            <a:r>
              <a:rPr kumimoji="0" lang="ko-KR" altLang="en-US" sz="2800" b="1" i="0" u="none" strike="noStrike" kern="1200" cap="none" spc="-15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환경 제한</a:t>
            </a:r>
            <a:endParaRPr kumimoji="0" lang="ko-KR" altLang="en-US" sz="2800" b="1" i="0" u="none" strike="noStrike" kern="1200" cap="none" spc="-15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508559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>
            <a:off x="1886550" y="1982804"/>
            <a:ext cx="5419023" cy="41388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 rot="6164434">
            <a:off x="5735758" y="4573658"/>
            <a:ext cx="2021744" cy="5470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900286" y="5534526"/>
            <a:ext cx="1328285" cy="57591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 rot="19346144">
            <a:off x="5731997" y="4037028"/>
            <a:ext cx="1279574" cy="5470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6572451" y="3619093"/>
            <a:ext cx="646497" cy="616019"/>
          </a:xfrm>
          <a:prstGeom prst="ellipse">
            <a:avLst/>
          </a:prstGeom>
          <a:solidFill>
            <a:srgbClr val="47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 rot="2096306">
            <a:off x="4801518" y="4212941"/>
            <a:ext cx="1151532" cy="5470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5444688" y="4464516"/>
            <a:ext cx="646497" cy="616019"/>
          </a:xfrm>
          <a:prstGeom prst="ellipse">
            <a:avLst/>
          </a:prstGeom>
          <a:solidFill>
            <a:srgbClr val="47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 rot="2297807">
            <a:off x="4542682" y="3975471"/>
            <a:ext cx="611083" cy="3050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6224335" y="5330789"/>
            <a:ext cx="646497" cy="616019"/>
          </a:xfrm>
          <a:prstGeom prst="ellipse">
            <a:avLst/>
          </a:prstGeom>
          <a:solidFill>
            <a:srgbClr val="47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 rot="18551758">
            <a:off x="3991019" y="3662379"/>
            <a:ext cx="964129" cy="3928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rot="18551758">
            <a:off x="4494413" y="3542057"/>
            <a:ext cx="320400" cy="12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 rot="18551758">
            <a:off x="4242552" y="3704081"/>
            <a:ext cx="320400" cy="12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 rot="18551758">
            <a:off x="4423828" y="3846855"/>
            <a:ext cx="320400" cy="12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 rot="18551758">
            <a:off x="4125446" y="4029731"/>
            <a:ext cx="320400" cy="122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1" name="Picture 3" descr="C:\Users\cailab\Downloads\sfg-removebg-preview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70671" y="3551721"/>
            <a:ext cx="809160" cy="730217"/>
          </a:xfrm>
          <a:prstGeom prst="rect">
            <a:avLst/>
          </a:prstGeom>
          <a:noFill/>
        </p:spPr>
      </p:pic>
      <p:sp>
        <p:nvSpPr>
          <p:cNvPr id="40" name="직사각형 39"/>
          <p:cNvSpPr/>
          <p:nvPr/>
        </p:nvSpPr>
        <p:spPr>
          <a:xfrm>
            <a:off x="2897205" y="5717405"/>
            <a:ext cx="2387065" cy="41388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3578996" y="5053261"/>
            <a:ext cx="964129" cy="36255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213234" y="5409397"/>
            <a:ext cx="1734152" cy="4219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737225" y="3060832"/>
            <a:ext cx="728899" cy="2007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3899251" y="3195587"/>
            <a:ext cx="422494" cy="1125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5" name="직선 연결선 44"/>
          <p:cNvCxnSpPr>
            <a:stCxn id="44" idx="1"/>
          </p:cNvCxnSpPr>
          <p:nvPr/>
        </p:nvCxnSpPr>
        <p:spPr>
          <a:xfrm rot="10800000" flipV="1">
            <a:off x="3301467" y="3251854"/>
            <a:ext cx="597785" cy="211904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 rot="16200000" flipH="1">
            <a:off x="3578762" y="4021522"/>
            <a:ext cx="2091772" cy="62623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제목 1"/>
          <p:cNvSpPr txBox="1">
            <a:spLocks/>
          </p:cNvSpPr>
          <p:nvPr/>
        </p:nvSpPr>
        <p:spPr>
          <a:xfrm>
            <a:off x="256544" y="700126"/>
            <a:ext cx="6995120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-15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4. Hand – Eye Calibration </a:t>
            </a:r>
            <a:r>
              <a:rPr kumimoji="0" lang="ko-KR" altLang="en-US" sz="2800" b="1" i="0" u="none" strike="noStrike" kern="1200" cap="none" spc="-15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환경 제한</a:t>
            </a:r>
            <a:endParaRPr kumimoji="0" lang="ko-KR" altLang="en-US" sz="2800" b="1" i="0" u="none" strike="noStrike" kern="1200" cap="none" spc="-15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000263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감사합니다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572F4400-072C-4B3D-9BAD-9DA70D8AB4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ABADD19-C0F6-4381-8CB8-B7CBCD7EE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부제목 2"/>
          <p:cNvSpPr txBox="1">
            <a:spLocks/>
          </p:cNvSpPr>
          <p:nvPr/>
        </p:nvSpPr>
        <p:spPr>
          <a:xfrm>
            <a:off x="255952" y="1765785"/>
            <a:ext cx="5173304" cy="4714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  <a:endParaRPr lang="en-US" altLang="ko-KR" sz="16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다음 주 작업</a:t>
            </a:r>
            <a:endParaRPr lang="en-US" altLang="ko-KR" sz="16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 flipV="1">
            <a:off x="366713" y="2279494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V="1">
            <a:off x="364474" y="3131226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 flipV="1">
            <a:off x="364474" y="3557092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V="1">
            <a:off x="364474" y="3982958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flipV="1">
            <a:off x="364474" y="2705360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V="1">
            <a:off x="366713" y="1851983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제목 11"/>
          <p:cNvSpPr>
            <a:spLocks noGrp="1"/>
          </p:cNvSpPr>
          <p:nvPr>
            <p:ph type="title"/>
          </p:nvPr>
        </p:nvSpPr>
        <p:spPr>
          <a:xfrm>
            <a:off x="243848" y="152400"/>
            <a:ext cx="8531851" cy="884238"/>
          </a:xfrm>
        </p:spPr>
        <p:txBody>
          <a:bodyPr/>
          <a:lstStyle/>
          <a:p>
            <a:pPr algn="l"/>
            <a:r>
              <a:rPr lang="ko-KR" altLang="en-US" sz="2800" b="1" dirty="0">
                <a:solidFill>
                  <a:srgbClr val="1D314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목차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17914D3-CB5E-4C68-8EB4-A506F910E52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666C08D-42EF-4B68-9411-371F17926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1-1. U-Net++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논문 분석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EA5B-3058-4CA0-B073-66733B1B2758}"/>
              </a:ext>
            </a:extLst>
          </p:cNvPr>
          <p:cNvSpPr txBox="1"/>
          <p:nvPr/>
        </p:nvSpPr>
        <p:spPr>
          <a:xfrm>
            <a:off x="364803" y="1806700"/>
            <a:ext cx="841439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U-Net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논문 스터디 발표 후 다음 버전인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U-Net++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논문 분석 시작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단어 검색 및 정리 후 문단 파악 진행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E687D0E-D682-4D3D-91FF-764C2693AA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06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1-2. </a:t>
            </a:r>
            <a:r>
              <a:rPr lang="en-US" altLang="ko-KR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Realsense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Pyrealsense2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실습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EA5B-3058-4CA0-B073-66733B1B2758}"/>
              </a:ext>
            </a:extLst>
          </p:cNvPr>
          <p:cNvSpPr txBox="1"/>
          <p:nvPr/>
        </p:nvSpPr>
        <p:spPr>
          <a:xfrm>
            <a:off x="364803" y="1806700"/>
            <a:ext cx="841439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Pyrealsense2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예제코드들을 따라 용접실에서 실습을 진행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Depth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반영을 통해 구분되는 것을 이용하고자 시도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B92EDC-9BDE-4ED9-AFB5-CE176C0A3010}"/>
              </a:ext>
            </a:extLst>
          </p:cNvPr>
          <p:cNvSpPr txBox="1"/>
          <p:nvPr/>
        </p:nvSpPr>
        <p:spPr>
          <a:xfrm>
            <a:off x="2450938" y="6048573"/>
            <a:ext cx="4233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좌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실제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영상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/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우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Depth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를 반영한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Blue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영상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7" name="그림 6" descr="실내, 벽이(가) 표시된 사진&#10;&#10;자동 생성된 설명">
            <a:extLst>
              <a:ext uri="{FF2B5EF4-FFF2-40B4-BE49-F238E27FC236}">
                <a16:creationId xmlns:a16="http://schemas.microsoft.com/office/drawing/2014/main" id="{DC082B88-DC01-4391-8127-E4092358D5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03" y="2606919"/>
            <a:ext cx="7554885" cy="334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987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1-2. </a:t>
            </a:r>
            <a:r>
              <a:rPr lang="en-US" altLang="ko-KR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Realsense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Pyrealsense2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실습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EA5B-3058-4CA0-B073-66733B1B2758}"/>
              </a:ext>
            </a:extLst>
          </p:cNvPr>
          <p:cNvSpPr txBox="1"/>
          <p:nvPr/>
        </p:nvSpPr>
        <p:spPr>
          <a:xfrm>
            <a:off x="364803" y="1806700"/>
            <a:ext cx="841439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거리가 띄워진 두 물체에 대해서는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Depth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구분선이 발생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그러나 실제 용접에 필요한 거리에서는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Depth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구분선이 발생 </a:t>
            </a:r>
            <a:r>
              <a:rPr lang="en-US" altLang="ko-KR" sz="1600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X</a:t>
            </a: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B92EDC-9BDE-4ED9-AFB5-CE176C0A3010}"/>
              </a:ext>
            </a:extLst>
          </p:cNvPr>
          <p:cNvSpPr txBox="1"/>
          <p:nvPr/>
        </p:nvSpPr>
        <p:spPr>
          <a:xfrm>
            <a:off x="2374951" y="6231135"/>
            <a:ext cx="4233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[2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개의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Pipe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간격을 넓게 하여 찍은 경우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3" name="그림 2" descr="실내, 벽이(가) 표시된 사진&#10;&#10;자동 생성된 설명">
            <a:extLst>
              <a:ext uri="{FF2B5EF4-FFF2-40B4-BE49-F238E27FC236}">
                <a16:creationId xmlns:a16="http://schemas.microsoft.com/office/drawing/2014/main" id="{244F66DE-F568-4CC5-B58A-CBC09664F4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218" y="2629088"/>
            <a:ext cx="6493197" cy="351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048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1-2. </a:t>
            </a:r>
            <a:r>
              <a:rPr lang="en-US" altLang="ko-KR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Realsense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Pyrealsense2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실습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EA5B-3058-4CA0-B073-66733B1B2758}"/>
              </a:ext>
            </a:extLst>
          </p:cNvPr>
          <p:cNvSpPr txBox="1"/>
          <p:nvPr/>
        </p:nvSpPr>
        <p:spPr>
          <a:xfrm>
            <a:off x="364803" y="1806700"/>
            <a:ext cx="841439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일정이상 거리가 멀어지면 회색으로 배경 처리하는 코드를 실습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</a:t>
            </a:r>
            <a:r>
              <a:rPr lang="ko-KR" altLang="en-US" sz="1600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용접면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사이의 공간은 상당히 깊기에 그 곳만 배경처리 후 이용이 가능하다고 판단</a:t>
            </a:r>
            <a:r>
              <a:rPr lang="en-US" altLang="ko-KR" sz="1600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B92EDC-9BDE-4ED9-AFB5-CE176C0A3010}"/>
              </a:ext>
            </a:extLst>
          </p:cNvPr>
          <p:cNvSpPr txBox="1"/>
          <p:nvPr/>
        </p:nvSpPr>
        <p:spPr>
          <a:xfrm>
            <a:off x="1982324" y="6048573"/>
            <a:ext cx="5170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좌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Depth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반영 배경처리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영상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/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우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Depth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를 반영한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Blue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영상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 descr="텍스트, 실내, 혼잡한이(가) 표시된 사진&#10;&#10;자동 생성된 설명">
            <a:extLst>
              <a:ext uri="{FF2B5EF4-FFF2-40B4-BE49-F238E27FC236}">
                <a16:creationId xmlns:a16="http://schemas.microsoft.com/office/drawing/2014/main" id="{970B1C89-9C7D-47B8-B017-88C2EFD638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80" y="2597725"/>
            <a:ext cx="6397591" cy="335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42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1-2. </a:t>
            </a:r>
            <a:r>
              <a:rPr lang="en-US" altLang="ko-KR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Realsense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Pyrealsense2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실습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EA5B-3058-4CA0-B073-66733B1B2758}"/>
              </a:ext>
            </a:extLst>
          </p:cNvPr>
          <p:cNvSpPr txBox="1"/>
          <p:nvPr/>
        </p:nvSpPr>
        <p:spPr>
          <a:xfrm>
            <a:off x="364803" y="1806700"/>
            <a:ext cx="84143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거리를 넓게 하여 촬영 시 오른쪽의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Depth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반영선과 왼쪽의 배경처리선이 모두 확인됨</a:t>
            </a:r>
            <a:endParaRPr lang="en-US" altLang="ko-KR" sz="16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B92EDC-9BDE-4ED9-AFB5-CE176C0A3010}"/>
              </a:ext>
            </a:extLst>
          </p:cNvPr>
          <p:cNvSpPr txBox="1"/>
          <p:nvPr/>
        </p:nvSpPr>
        <p:spPr>
          <a:xfrm>
            <a:off x="1982324" y="6048573"/>
            <a:ext cx="5170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[2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개의 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Pipe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간격을 넓게 하여 찍은 경우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3" name="그림 2" descr="벽, 실내, 싱크, 카운터이(가) 표시된 사진&#10;&#10;자동 생성된 설명">
            <a:extLst>
              <a:ext uri="{FF2B5EF4-FFF2-40B4-BE49-F238E27FC236}">
                <a16:creationId xmlns:a16="http://schemas.microsoft.com/office/drawing/2014/main" id="{9B128DB3-736A-48AA-9EEF-8AF604BF2B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965" y="2575414"/>
            <a:ext cx="6568069" cy="339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40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이번 주 작업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56544" y="1353645"/>
            <a:ext cx="8470547" cy="1275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1-2. </a:t>
            </a:r>
            <a:r>
              <a:rPr lang="en-US" altLang="ko-KR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Realsense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Pyrealsense2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실습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EA5B-3058-4CA0-B073-66733B1B2758}"/>
              </a:ext>
            </a:extLst>
          </p:cNvPr>
          <p:cNvSpPr txBox="1"/>
          <p:nvPr/>
        </p:nvSpPr>
        <p:spPr>
          <a:xfrm>
            <a:off x="364803" y="1806700"/>
            <a:ext cx="84143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- But, 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앞선 </a:t>
            </a:r>
            <a:r>
              <a:rPr lang="en-US" altLang="ko-KR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Depth</a:t>
            </a:r>
            <a:r>
              <a:rPr lang="ko-KR" altLang="en-US" sz="16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이미지 선과 마찬가지로 실제 용접에 필요한 거리로 줄일 시 확인 </a:t>
            </a:r>
            <a:r>
              <a:rPr lang="en-US" altLang="ko-KR" sz="1600" dirty="0">
                <a:solidFill>
                  <a:srgbClr val="FF0000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X</a:t>
            </a: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80E74BDD-2288-4955-BCED-8609EFDE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B92EDC-9BDE-4ED9-AFB5-CE176C0A3010}"/>
              </a:ext>
            </a:extLst>
          </p:cNvPr>
          <p:cNvSpPr txBox="1"/>
          <p:nvPr/>
        </p:nvSpPr>
        <p:spPr>
          <a:xfrm>
            <a:off x="1982324" y="6048573"/>
            <a:ext cx="5170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[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실제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용접 간격으로 찍은 경우</a:t>
            </a:r>
            <a:r>
              <a:rPr lang="en-US" altLang="ko-KR" sz="14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]</a:t>
            </a:r>
            <a:endParaRPr lang="ko-KR" altLang="en-US" sz="14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 descr="실내, 더러운, 혼잡한이(가) 표시된 사진&#10;&#10;자동 생성된 설명">
            <a:extLst>
              <a:ext uri="{FF2B5EF4-FFF2-40B4-BE49-F238E27FC236}">
                <a16:creationId xmlns:a16="http://schemas.microsoft.com/office/drawing/2014/main" id="{02C3B7CA-F113-4B5D-9F8E-96D24CA663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268" y="2494853"/>
            <a:ext cx="6607098" cy="346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57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4770</TotalTime>
  <Words>642</Words>
  <Application>Microsoft Office PowerPoint</Application>
  <PresentationFormat>화면 슬라이드 쇼(4:3)</PresentationFormat>
  <Paragraphs>161</Paragraphs>
  <Slides>28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210 옴니고딕 030</vt:lpstr>
      <vt:lpstr>Arial</vt:lpstr>
      <vt:lpstr>나눔고딕</vt:lpstr>
      <vt:lpstr>맑은 고딕</vt:lpstr>
      <vt:lpstr>맑은 고딕</vt:lpstr>
      <vt:lpstr>Wingdings</vt:lpstr>
      <vt:lpstr>Office 테마</vt:lpstr>
      <vt:lpstr>용접로봇 자동화</vt:lpstr>
      <vt:lpstr>PowerPoint 프레젠테이션</vt:lpstr>
      <vt:lpstr>목차</vt:lpstr>
      <vt:lpstr>1. 이번 주 작업</vt:lpstr>
      <vt:lpstr>1. 이번 주 작업</vt:lpstr>
      <vt:lpstr>1. 이번 주 작업</vt:lpstr>
      <vt:lpstr>1. 이번 주 작업</vt:lpstr>
      <vt:lpstr>1. 이번 주 작업</vt:lpstr>
      <vt:lpstr>1. 이번 주 작업</vt:lpstr>
      <vt:lpstr>1. 이번 주 작업</vt:lpstr>
      <vt:lpstr>2. 다음 주 예정</vt:lpstr>
      <vt:lpstr>2. 다음 주 예정</vt:lpstr>
      <vt:lpstr>PowerPoint 프레젠테이션</vt:lpstr>
      <vt:lpstr>1. 이번 주 작업</vt:lpstr>
      <vt:lpstr>1-1. 정상품 제작을 위한 파라미터 탐색 실험</vt:lpstr>
      <vt:lpstr>1-1. 정상품 제작을 위한 파라미터 탐색 실험</vt:lpstr>
      <vt:lpstr>1-1. 정상품 제작을 위한 파라미터 탐색 실험</vt:lpstr>
      <vt:lpstr>1-2. 진행 방향</vt:lpstr>
      <vt:lpstr>PowerPoint 프레젠테이션</vt:lpstr>
      <vt:lpstr>1. Hand Eye Calibration Solve Equation 수정</vt:lpstr>
      <vt:lpstr>2. Hand – Eye Calibration Apply</vt:lpstr>
      <vt:lpstr>3. 향후계획</vt:lpstr>
      <vt:lpstr>3. Hand – Eye Calibration Apply</vt:lpstr>
      <vt:lpstr>4. Hand – Eye Calibration 환경 제한</vt:lpstr>
      <vt:lpstr>PowerPoint 프레젠테이션</vt:lpstr>
      <vt:lpstr>PowerPoint 프레젠테이션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김 태준</cp:lastModifiedBy>
  <cp:revision>392</cp:revision>
  <cp:lastPrinted>2011-08-28T13:13:29Z</cp:lastPrinted>
  <dcterms:created xsi:type="dcterms:W3CDTF">2011-08-24T01:05:33Z</dcterms:created>
  <dcterms:modified xsi:type="dcterms:W3CDTF">2021-07-16T05:00:30Z</dcterms:modified>
</cp:coreProperties>
</file>